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9" r:id="rId4"/>
    <p:sldId id="274" r:id="rId5"/>
    <p:sldId id="285" r:id="rId6"/>
    <p:sldId id="287" r:id="rId7"/>
    <p:sldId id="272" r:id="rId8"/>
    <p:sldId id="270" r:id="rId9"/>
    <p:sldId id="283" r:id="rId10"/>
    <p:sldId id="288" r:id="rId11"/>
    <p:sldId id="291" r:id="rId12"/>
    <p:sldId id="284" r:id="rId13"/>
    <p:sldId id="294" r:id="rId14"/>
    <p:sldId id="297" r:id="rId15"/>
    <p:sldId id="275" r:id="rId16"/>
    <p:sldId id="265" r:id="rId17"/>
    <p:sldId id="266" r:id="rId18"/>
    <p:sldId id="299" r:id="rId19"/>
    <p:sldId id="277" r:id="rId20"/>
    <p:sldId id="262" r:id="rId21"/>
    <p:sldId id="281" r:id="rId22"/>
    <p:sldId id="278" r:id="rId23"/>
    <p:sldId id="300" r:id="rId24"/>
    <p:sldId id="298" r:id="rId25"/>
    <p:sldId id="267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621" autoAdjust="0"/>
    <p:restoredTop sz="93783" autoAdjust="0"/>
  </p:normalViewPr>
  <p:slideViewPr>
    <p:cSldViewPr>
      <p:cViewPr varScale="1">
        <p:scale>
          <a:sx n="64" d="100"/>
          <a:sy n="64" d="100"/>
        </p:scale>
        <p:origin x="-15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25. 1. 2015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hyperlink" Target="http://fr.treklens.com/gallery/photo597509.htm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500035" y="1428736"/>
            <a:ext cx="8286808" cy="4572014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cs-CZ" sz="5400" u="sng" dirty="0" smtClean="0">
              <a:solidFill>
                <a:srgbClr val="FF0066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5400" u="sng" dirty="0" smtClean="0">
                <a:solidFill>
                  <a:srgbClr val="FF0066"/>
                </a:solidFill>
                <a:latin typeface="Comic Sans MS" pitchFamily="66" charset="0"/>
              </a:rPr>
              <a:t>ENVIRONMENTÁLNÍ VÝCHOVA, VZDĚLÁNÍ A OSVĚTA</a:t>
            </a:r>
          </a:p>
          <a:p>
            <a:pPr algn="ctr">
              <a:buNone/>
            </a:pPr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(EVVO)</a:t>
            </a:r>
          </a:p>
          <a:p>
            <a:endParaRPr lang="cs-CZ" sz="5400" u="sng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4" name="Obrázek 3" descr="energi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357166"/>
            <a:ext cx="1984390" cy="1785950"/>
          </a:xfrm>
          <a:prstGeom prst="rect">
            <a:avLst/>
          </a:prstGeom>
        </p:spPr>
      </p:pic>
      <p:pic>
        <p:nvPicPr>
          <p:cNvPr id="5" name="Obrázek 4" descr="ru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83376">
            <a:off x="917051" y="4452987"/>
            <a:ext cx="1464859" cy="1318372"/>
          </a:xfrm>
          <a:prstGeom prst="rect">
            <a:avLst/>
          </a:prstGeom>
        </p:spPr>
      </p:pic>
      <p:pic>
        <p:nvPicPr>
          <p:cNvPr id="6" name="Obrázek 5" descr="ru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520">
            <a:off x="7076911" y="4479221"/>
            <a:ext cx="1354222" cy="121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725602"/>
          </a:xfrm>
          <a:solidFill>
            <a:srgbClr val="FFFF00"/>
          </a:solidFill>
          <a:ln>
            <a:solidFill>
              <a:srgbClr val="FFFF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66"/>
                </a:solidFill>
                <a:latin typeface="Comic Sans MS" pitchFamily="66" charset="0"/>
              </a:rPr>
              <a:t>JSME ZAPOJENI DO MEZINÁRODNÍHO PROGRAMU </a:t>
            </a:r>
            <a:br>
              <a:rPr lang="cs-CZ" sz="4000" b="1" dirty="0" smtClean="0">
                <a:solidFill>
                  <a:srgbClr val="FF0066"/>
                </a:solidFill>
                <a:latin typeface="Comic Sans MS" pitchFamily="66" charset="0"/>
              </a:rPr>
            </a:br>
            <a:r>
              <a:rPr lang="cs-CZ" sz="4000" b="1" u="sng" dirty="0" smtClean="0">
                <a:solidFill>
                  <a:srgbClr val="FF0066"/>
                </a:solidFill>
                <a:latin typeface="Comic Sans MS" pitchFamily="66" charset="0"/>
              </a:rPr>
              <a:t>EKOŠKOLA</a:t>
            </a:r>
            <a:endParaRPr lang="cs-CZ" sz="4000" dirty="0"/>
          </a:p>
        </p:txBody>
      </p:sp>
      <p:pic>
        <p:nvPicPr>
          <p:cNvPr id="5" name="Zástupný symbol pro obsah 4" descr="letace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9322" y="2357430"/>
            <a:ext cx="2928958" cy="4144476"/>
          </a:xfrm>
        </p:spPr>
      </p:pic>
      <p:pic>
        <p:nvPicPr>
          <p:cNvPr id="7" name="Zástupný symbol pro obsah 3" descr="Ekoskola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428868"/>
            <a:ext cx="3502945" cy="3929090"/>
          </a:xfrm>
          <a:prstGeom prst="rect">
            <a:avLst/>
          </a:prstGeom>
        </p:spPr>
      </p:pic>
      <p:pic>
        <p:nvPicPr>
          <p:cNvPr id="8" name="Zástupný symbol pro obsah 3" descr="ŠKOLÁC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1785926"/>
            <a:ext cx="3436882" cy="48577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A2302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0" y="214290"/>
            <a:ext cx="8929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7200" b="1" dirty="0" smtClean="0">
                <a:solidFill>
                  <a:srgbClr val="FF0066"/>
                </a:solidFill>
                <a:latin typeface="Comic Sans MS" pitchFamily="66" charset="0"/>
              </a:rPr>
              <a:t>    </a:t>
            </a:r>
            <a:endParaRPr lang="cs-CZ" sz="7200" u="sng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143372" y="214290"/>
            <a:ext cx="4786346" cy="1571636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66"/>
                </a:solidFill>
                <a:latin typeface="Comic Sans MS" pitchFamily="66" charset="0"/>
              </a:rPr>
              <a:t> </a:t>
            </a:r>
            <a:r>
              <a:rPr lang="cs-CZ" sz="2000" b="1" dirty="0" smtClean="0">
                <a:solidFill>
                  <a:srgbClr val="FF0066"/>
                </a:solidFill>
                <a:latin typeface="Comic Sans MS" pitchFamily="66" charset="0"/>
              </a:rPr>
              <a:t>ZÁKLADNÍM PILÍŘEM EKOŠKOLY JE </a:t>
            </a:r>
            <a:r>
              <a:rPr lang="cs-CZ" sz="4400" b="1" u="sng" dirty="0" smtClean="0">
                <a:solidFill>
                  <a:srgbClr val="FF0066"/>
                </a:solidFill>
                <a:latin typeface="Comic Sans MS" pitchFamily="66" charset="0"/>
              </a:rPr>
              <a:t>EKOTÝM</a:t>
            </a:r>
            <a:endParaRPr lang="cs-CZ" sz="4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A0102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060" y="3071810"/>
            <a:ext cx="4714940" cy="3536205"/>
          </a:xfrm>
          <a:prstGeom prst="rect">
            <a:avLst/>
          </a:prstGeom>
        </p:spPr>
      </p:pic>
      <p:pic>
        <p:nvPicPr>
          <p:cNvPr id="2" name="Obrázek 1" descr="DSC0384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1000108"/>
            <a:ext cx="4857752" cy="35793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lipsa 2"/>
          <p:cNvSpPr/>
          <p:nvPr/>
        </p:nvSpPr>
        <p:spPr>
          <a:xfrm>
            <a:off x="285720" y="0"/>
            <a:ext cx="4500594" cy="1357322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66"/>
                </a:solidFill>
                <a:latin typeface="Comic Sans MS" pitchFamily="66" charset="0"/>
              </a:rPr>
              <a:t> V EKOTÝMU NÁS ČEKÁ </a:t>
            </a:r>
            <a:endParaRPr lang="cs-CZ" sz="3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929190" y="1285860"/>
            <a:ext cx="4214810" cy="1357322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66"/>
                </a:solidFill>
                <a:latin typeface="Comic Sans MS" pitchFamily="66" charset="0"/>
              </a:rPr>
              <a:t>PRÁCE I ZÁBAVA</a:t>
            </a:r>
            <a:endParaRPr lang="cs-CZ" sz="36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6" name="Obrázek 5" descr="SKUPINA 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5357826"/>
            <a:ext cx="3143272" cy="12848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2. Fotografie\2014-15\Ekokodex\IMG_44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28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a 2"/>
          <p:cNvSpPr/>
          <p:nvPr/>
        </p:nvSpPr>
        <p:spPr>
          <a:xfrm>
            <a:off x="428596" y="4429132"/>
            <a:ext cx="6215106" cy="207170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ANALÝZU STAVU ŠKOLY ZPRACOVÁVÁME UVÁŽLIVĚ…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9090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2. Fotografie\2014-15\Ekokodex\IMG_44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000492" cy="60003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a 2"/>
          <p:cNvSpPr/>
          <p:nvPr/>
        </p:nvSpPr>
        <p:spPr>
          <a:xfrm>
            <a:off x="4214810" y="357166"/>
            <a:ext cx="4785682" cy="1703682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… I S ÚSMĚVEM.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39745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03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lipsa 2"/>
          <p:cNvSpPr/>
          <p:nvPr/>
        </p:nvSpPr>
        <p:spPr>
          <a:xfrm>
            <a:off x="3714744" y="4929174"/>
            <a:ext cx="5214974" cy="1928826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66"/>
                </a:solidFill>
                <a:latin typeface="Comic Sans MS" pitchFamily="66" charset="0"/>
              </a:rPr>
              <a:t>Z ANALÝZY VYVOZUJEME PLÁN ČINNOSTI</a:t>
            </a:r>
            <a:endParaRPr lang="cs-CZ" sz="3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785918" y="214290"/>
            <a:ext cx="5715008" cy="1571636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66"/>
                </a:solidFill>
                <a:latin typeface="Comic Sans MS" pitchFamily="66" charset="0"/>
              </a:rPr>
              <a:t>TVOŘÍME EKOKODEXY</a:t>
            </a:r>
            <a:endParaRPr lang="cs-CZ" sz="4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5" name="Picture 2" descr="P:\2. Fotografie\2014-15\Ekokodex\IMG_450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1809750"/>
            <a:ext cx="7572375" cy="5048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2. Fotografie\2014-15\Ekokodex\IMG_44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909806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2. Fotografie\2014-15\Ekokodex\IMG_44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606760" cy="57378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a 2"/>
          <p:cNvSpPr/>
          <p:nvPr/>
        </p:nvSpPr>
        <p:spPr>
          <a:xfrm>
            <a:off x="1571604" y="0"/>
            <a:ext cx="6786610" cy="1857388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PRAVIDLY UDRŽITELNÉHO ROZVOJE SE ŘÍDÍ I TI NEJMENŠÍ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112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2. Fotografie\2014-15\Ekokodex\IMG_44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820472" cy="58803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508898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CIM\100MSDCF\DSC0386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604" t="18047" r="604" b="21833"/>
          <a:stretch/>
        </p:blipFill>
        <p:spPr bwMode="auto">
          <a:xfrm>
            <a:off x="503637" y="4634770"/>
            <a:ext cx="4678313" cy="2109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2. Fotografie\2014-15\Ekokodex\IMG_44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19" r="12775"/>
          <a:stretch/>
        </p:blipFill>
        <p:spPr bwMode="auto">
          <a:xfrm>
            <a:off x="503637" y="381000"/>
            <a:ext cx="5412254" cy="4200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DCIM\100MSDCF\DSC0385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958" t="1460" r="17965" b="-1460"/>
          <a:stretch/>
        </p:blipFill>
        <p:spPr bwMode="auto">
          <a:xfrm>
            <a:off x="5534388" y="1700808"/>
            <a:ext cx="3384298" cy="4608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01569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2. Fotografie\2014-15\Ekokodex\IMG_45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381108"/>
            <a:ext cx="8215338" cy="5476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:\2. Fotografie\2014-15\Ekokodex\IMG_45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143504" cy="29364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a 3"/>
          <p:cNvSpPr/>
          <p:nvPr/>
        </p:nvSpPr>
        <p:spPr>
          <a:xfrm>
            <a:off x="5072066" y="642918"/>
            <a:ext cx="4071934" cy="20002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66"/>
                </a:solidFill>
                <a:latin typeface="Comic Sans MS" pitchFamily="66" charset="0"/>
              </a:rPr>
              <a:t>NĚKTRERÉ EKOKODEXY JSOU HODNĚ DLOUHÉ :-)</a:t>
            </a:r>
            <a:endParaRPr lang="cs-CZ" sz="2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44461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ibor\Desktop\foto škola\DSC03845.JPG"/>
          <p:cNvPicPr>
            <a:picLocks noChangeAspect="1" noChangeArrowheads="1"/>
          </p:cNvPicPr>
          <p:nvPr/>
        </p:nvPicPr>
        <p:blipFill rotWithShape="1">
          <a:blip r:embed="rId2"/>
          <a:srcRect r="20852"/>
          <a:stretch/>
        </p:blipFill>
        <p:spPr bwMode="auto">
          <a:xfrm>
            <a:off x="1259632" y="495672"/>
            <a:ext cx="6433127" cy="6096000"/>
          </a:xfrm>
          <a:prstGeom prst="rect">
            <a:avLst/>
          </a:prstGeom>
          <a:noFill/>
        </p:spPr>
      </p:pic>
      <p:sp>
        <p:nvSpPr>
          <p:cNvPr id="3" name="Elipsa 2"/>
          <p:cNvSpPr/>
          <p:nvPr/>
        </p:nvSpPr>
        <p:spPr>
          <a:xfrm>
            <a:off x="285720" y="500042"/>
            <a:ext cx="3643338" cy="1643074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JINÉ </a:t>
            </a:r>
            <a:r>
              <a:rPr lang="cs-CZ" sz="2800" b="1" smtClean="0">
                <a:solidFill>
                  <a:srgbClr val="FF0066"/>
                </a:solidFill>
                <a:latin typeface="Comic Sans MS" pitchFamily="66" charset="0"/>
              </a:rPr>
              <a:t>PĚKNĚ ČLENITÉ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76098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66"/>
                </a:solidFill>
                <a:latin typeface="Comic Sans MS" pitchFamily="66" charset="0"/>
              </a:rPr>
              <a:t>V RÁMCI EVVO USILUJEME 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4040188" cy="889015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r"/>
            <a:r>
              <a:rPr lang="cs-CZ" u="sng" dirty="0" smtClean="0">
                <a:solidFill>
                  <a:srgbClr val="FF0066"/>
                </a:solidFill>
                <a:latin typeface="Comic Sans MS" pitchFamily="66" charset="0"/>
              </a:rPr>
              <a:t>MINIMALIZACI A TŘÍDĚNÍ ODPADŮ</a:t>
            </a:r>
            <a:endParaRPr lang="cs-CZ" dirty="0"/>
          </a:p>
        </p:txBody>
      </p:sp>
      <p:pic>
        <p:nvPicPr>
          <p:cNvPr id="10" name="Zástupný symbol pro obsah 9" descr="zelená popelnice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2910" y="1428736"/>
            <a:ext cx="713568" cy="642211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645025" y="1285860"/>
            <a:ext cx="4041775" cy="889015"/>
          </a:xfrm>
          <a:solidFill>
            <a:srgbClr val="FFFF00"/>
          </a:solidFill>
          <a:ln>
            <a:solidFill>
              <a:srgbClr val="FFFF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lnSpcReduction="10000"/>
          </a:bodyPr>
          <a:lstStyle/>
          <a:p>
            <a:pPr algn="ctr"/>
            <a:r>
              <a:rPr lang="cs-CZ" u="sng" dirty="0" smtClean="0">
                <a:solidFill>
                  <a:srgbClr val="FF0066"/>
                </a:solidFill>
                <a:latin typeface="Comic Sans MS" pitchFamily="66" charset="0"/>
              </a:rPr>
              <a:t>ÚSPORY</a:t>
            </a:r>
          </a:p>
          <a:p>
            <a:pPr algn="ctr"/>
            <a:r>
              <a:rPr lang="cs-CZ" u="sng" dirty="0" smtClean="0">
                <a:solidFill>
                  <a:srgbClr val="FF0066"/>
                </a:solidFill>
                <a:latin typeface="Comic Sans MS" pitchFamily="66" charset="0"/>
              </a:rPr>
              <a:t> ENERGIE A VODY</a:t>
            </a:r>
            <a:endParaRPr lang="cs-CZ" dirty="0"/>
          </a:p>
        </p:txBody>
      </p:sp>
      <p:pic>
        <p:nvPicPr>
          <p:cNvPr id="8" name="Zástupný symbol pro obsah 3" descr="waterdro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1214422"/>
            <a:ext cx="928694" cy="1312642"/>
          </a:xfrm>
          <a:prstGeom prst="rect">
            <a:avLst/>
          </a:prstGeom>
        </p:spPr>
      </p:pic>
      <p:pic>
        <p:nvPicPr>
          <p:cNvPr id="9" name="Obrázek 8" descr="ŽÁROVKA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214422"/>
            <a:ext cx="714380" cy="943918"/>
          </a:xfrm>
          <a:prstGeom prst="rect">
            <a:avLst/>
          </a:prstGeom>
        </p:spPr>
      </p:pic>
      <p:pic>
        <p:nvPicPr>
          <p:cNvPr id="1026" name="Picture 2" descr="C:\Users\Libor\Desktop\foto škola\DSC0384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2214555"/>
            <a:ext cx="3643338" cy="2428892"/>
          </a:xfrm>
          <a:prstGeom prst="rect">
            <a:avLst/>
          </a:prstGeom>
          <a:noFill/>
        </p:spPr>
      </p:pic>
      <p:pic>
        <p:nvPicPr>
          <p:cNvPr id="1027" name="Picture 3" descr="C:\Users\Libor\Desktop\foto škola\DSC0384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929190" y="2214554"/>
            <a:ext cx="3571900" cy="2750363"/>
          </a:xfrm>
          <a:prstGeom prst="rect">
            <a:avLst/>
          </a:prstGeom>
          <a:noFill/>
        </p:spPr>
      </p:pic>
      <p:pic>
        <p:nvPicPr>
          <p:cNvPr id="1028" name="Picture 4" descr="C:\Users\Libor\Desktop\foto škola\DSC0384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4286256"/>
            <a:ext cx="3571900" cy="2357454"/>
          </a:xfrm>
          <a:prstGeom prst="rect">
            <a:avLst/>
          </a:prstGeom>
          <a:noFill/>
        </p:spPr>
      </p:pic>
      <p:pic>
        <p:nvPicPr>
          <p:cNvPr id="1029" name="Picture 5" descr="C:\Users\Libor\Desktop\foto škola\DSC0384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4292206"/>
            <a:ext cx="3643338" cy="235150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66"/>
                </a:solidFill>
                <a:latin typeface="Comic Sans MS" pitchFamily="66" charset="0"/>
              </a:rPr>
              <a:t>SNAŽÍME SE O</a:t>
            </a:r>
            <a:br>
              <a:rPr lang="cs-CZ" sz="4000" b="1" dirty="0" smtClean="0">
                <a:solidFill>
                  <a:srgbClr val="FF0066"/>
                </a:solidFill>
                <a:latin typeface="Comic Sans MS" pitchFamily="66" charset="0"/>
              </a:rPr>
            </a:br>
            <a:r>
              <a:rPr lang="cs-CZ" b="1" dirty="0" smtClean="0">
                <a:solidFill>
                  <a:srgbClr val="FF0066"/>
                </a:solidFill>
                <a:latin typeface="Comic Sans MS" pitchFamily="66" charset="0"/>
              </a:rPr>
              <a:t> </a:t>
            </a:r>
            <a:r>
              <a:rPr lang="cs-CZ" b="1" u="sng" dirty="0" smtClean="0">
                <a:solidFill>
                  <a:srgbClr val="FF0066"/>
                </a:solidFill>
                <a:latin typeface="Comic Sans MS" pitchFamily="66" charset="0"/>
              </a:rPr>
              <a:t>ZLEPŠENÍ PROSTŘEDÍ ŠKOLY</a:t>
            </a:r>
            <a:endParaRPr lang="cs-CZ" u="sng" dirty="0"/>
          </a:p>
        </p:txBody>
      </p:sp>
      <p:pic>
        <p:nvPicPr>
          <p:cNvPr id="6" name="Obrázek 5" descr="P92402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000100" y="1500174"/>
            <a:ext cx="6858048" cy="5143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Zástupný symbol pro obsah 3" descr="gardening_penguin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4907802"/>
            <a:ext cx="1643042" cy="1950198"/>
          </a:xfrm>
          <a:prstGeom prst="rect">
            <a:avLst/>
          </a:prstGeom>
        </p:spPr>
      </p:pic>
      <p:pic>
        <p:nvPicPr>
          <p:cNvPr id="5" name="Zástupný symbol pro obsah 3" descr="gardening_pengui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72332" y="4992518"/>
            <a:ext cx="1571668" cy="18654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71513" y="274638"/>
            <a:ext cx="8472487" cy="1582737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66"/>
                </a:solidFill>
                <a:latin typeface="Comic Sans MS" pitchFamily="66" charset="0"/>
              </a:rPr>
              <a:t>POŘÁDÁME SBÍRKU NA PODPORU ZVÍŘAT V ZOO ČI ÚTULKU</a:t>
            </a:r>
            <a:endParaRPr lang="cs-CZ" sz="3600" u="sng" dirty="0"/>
          </a:p>
        </p:txBody>
      </p:sp>
      <p:pic>
        <p:nvPicPr>
          <p:cNvPr id="1026" name="Picture 2" descr="F:\DCIM\100MSDCF\DSC038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743675"/>
            <a:ext cx="6819100" cy="5114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WEB\AKCE\SPONZOR. DAR ZOO\foto\1 08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8" y="1571625"/>
            <a:ext cx="4786312" cy="3589338"/>
          </a:xfrm>
          <a:prstGeom prst="rect">
            <a:avLst/>
          </a:prstGeom>
          <a:noFill/>
        </p:spPr>
      </p:pic>
      <p:pic>
        <p:nvPicPr>
          <p:cNvPr id="2051" name="Picture 3" descr="E:\WEB\AKCE\SPONZOR. DAR ZOO\foto\1 08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5"/>
            <a:ext cx="4357688" cy="3268663"/>
          </a:xfrm>
          <a:prstGeom prst="rect">
            <a:avLst/>
          </a:prstGeom>
          <a:noFill/>
        </p:spPr>
      </p:pic>
      <p:sp>
        <p:nvSpPr>
          <p:cNvPr id="9" name="Elipsa 8"/>
          <p:cNvSpPr/>
          <p:nvPr/>
        </p:nvSpPr>
        <p:spPr>
          <a:xfrm>
            <a:off x="1142976" y="428604"/>
            <a:ext cx="7358114" cy="17145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66"/>
                </a:solidFill>
                <a:latin typeface="Comic Sans MS" pitchFamily="66" charset="0"/>
              </a:rPr>
              <a:t>ADOPCE ZVÍŘAT V ZOO OSTRAVA</a:t>
            </a:r>
            <a:endParaRPr lang="cs-CZ" sz="44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0" name="Zástupný symbol pro obsah 8" descr="fr.treklens.com">
            <a:hlinkClick r:id="rId4" tgtFrame="&quot;_blank&quot;"/>
          </p:cNvPr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5203702"/>
            <a:ext cx="2940140" cy="1654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baterie recykla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357298"/>
            <a:ext cx="952500" cy="857250"/>
          </a:xfrm>
          <a:prstGeom prst="rect">
            <a:avLst/>
          </a:prstGeom>
        </p:spPr>
      </p:pic>
      <p:pic>
        <p:nvPicPr>
          <p:cNvPr id="9" name="Obrázek 8" descr="Rec%20%2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28604"/>
            <a:ext cx="7786742" cy="362083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66"/>
                </a:solidFill>
              </a:rPr>
              <a:t>JSME ZAPOJENI DO </a:t>
            </a:r>
            <a:br>
              <a:rPr lang="cs-CZ" b="1" dirty="0" smtClean="0">
                <a:solidFill>
                  <a:srgbClr val="FF0066"/>
                </a:solidFill>
              </a:rPr>
            </a:br>
            <a:r>
              <a:rPr lang="cs-CZ" b="1" dirty="0" smtClean="0">
                <a:solidFill>
                  <a:srgbClr val="FF0066"/>
                </a:solidFill>
              </a:rPr>
              <a:t>CELOSTÁTNÍHO PROJEKTU </a:t>
            </a:r>
            <a:endParaRPr lang="cs-CZ" b="1" dirty="0">
              <a:solidFill>
                <a:srgbClr val="FF0066"/>
              </a:solidFill>
            </a:endParaRPr>
          </a:p>
        </p:txBody>
      </p:sp>
      <p:pic>
        <p:nvPicPr>
          <p:cNvPr id="4" name="Zástupný symbol pro obsah 3" descr="DSCN0558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5719" y="3143248"/>
            <a:ext cx="3905277" cy="2928958"/>
          </a:xfrm>
        </p:spPr>
      </p:pic>
      <p:pic>
        <p:nvPicPr>
          <p:cNvPr id="10" name="Obrázek 9" descr="baterie recykla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0958" y="285728"/>
            <a:ext cx="952500" cy="857250"/>
          </a:xfrm>
          <a:prstGeom prst="rect">
            <a:avLst/>
          </a:prstGeom>
        </p:spPr>
      </p:pic>
      <p:pic>
        <p:nvPicPr>
          <p:cNvPr id="3074" name="Picture 2" descr="C:\Users\Libor\Desktop\foto škola\DSC0384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3964761"/>
            <a:ext cx="3857652" cy="28932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Výuka v ZOO 8.A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46571"/>
            <a:ext cx="7215238" cy="541142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sz="4000" b="1" u="sng" dirty="0" smtClean="0">
                <a:solidFill>
                  <a:srgbClr val="FF0066"/>
                </a:solidFill>
                <a:latin typeface="Comic Sans MS" pitchFamily="66" charset="0"/>
              </a:rPr>
              <a:t>V RÁMCI EVVO NAVŠTĚVUJEME VZDĚLÁVACÍ PROGRAMY</a:t>
            </a:r>
            <a:endParaRPr lang="cs-CZ" sz="4000" b="1" u="sng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cs-CZ" b="1" dirty="0" smtClean="0"/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endParaRPr lang="cs-CZ" b="1" dirty="0" smtClean="0"/>
          </a:p>
          <a:p>
            <a:pPr algn="ctr"/>
            <a:endParaRPr lang="cs-CZ" b="1" dirty="0"/>
          </a:p>
        </p:txBody>
      </p:sp>
      <p:sp>
        <p:nvSpPr>
          <p:cNvPr id="8" name="Elipsa 7"/>
          <p:cNvSpPr/>
          <p:nvPr/>
        </p:nvSpPr>
        <p:spPr>
          <a:xfrm>
            <a:off x="5429256" y="5429264"/>
            <a:ext cx="3143272" cy="1142984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VÝUKA V ZOO</a:t>
            </a:r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801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214413" y="1214422"/>
            <a:ext cx="7524771" cy="564357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lipsa 2"/>
          <p:cNvSpPr/>
          <p:nvPr/>
        </p:nvSpPr>
        <p:spPr>
          <a:xfrm>
            <a:off x="1785918" y="0"/>
            <a:ext cx="6286544" cy="2000264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JAK SPRÁVNĚ TŘÍDIT ODPADY?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 TO NÁM V OZO NAPOVÍ.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" name="Obrázek 4" descr="ŠKOLAČK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098" y="428604"/>
            <a:ext cx="3032543" cy="42862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táci kolem ná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7500990" cy="5625742"/>
          </a:xfrm>
          <a:prstGeom prst="rect">
            <a:avLst/>
          </a:prstGeom>
          <a:noFill/>
        </p:spPr>
      </p:pic>
      <p:sp>
        <p:nvSpPr>
          <p:cNvPr id="4" name="Elipsa 3"/>
          <p:cNvSpPr/>
          <p:nvPr/>
        </p:nvSpPr>
        <p:spPr>
          <a:xfrm>
            <a:off x="714348" y="285728"/>
            <a:ext cx="6715172" cy="2214554"/>
          </a:xfrm>
          <a:prstGeom prst="ellipse">
            <a:avLst/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VÝUKA V KLUBU ÁMOS – 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„Ptáci kolem nás“</a:t>
            </a:r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" name="Obrázek 4" descr="ŠKOLÁ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2143116"/>
            <a:ext cx="3071834" cy="43418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WEB\AKCE\EKOFILM 2014\EKOFILM 2014 - foto\PA020266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2714620"/>
            <a:ext cx="4857784" cy="3643658"/>
          </a:xfrm>
          <a:prstGeom prst="rect">
            <a:avLst/>
          </a:prstGeom>
          <a:noFill/>
        </p:spPr>
      </p:pic>
      <p:sp>
        <p:nvSpPr>
          <p:cNvPr id="4" name="Elipsa 3"/>
          <p:cNvSpPr/>
          <p:nvPr/>
        </p:nvSpPr>
        <p:spPr>
          <a:xfrm>
            <a:off x="1214414" y="214290"/>
            <a:ext cx="7358114" cy="17145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NAVŠTĚVUJEME PRODUKCE FILMŮ S EKOLOGICKOU TÉMATIKOU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075" name="Picture 3" descr="E:\WEB\AKCE\EKOFILM 2014\EKOFILM 2014 - foto\PA0202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785926"/>
            <a:ext cx="3643356" cy="4857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KORUNKA FOTO 6.TŘ\DSC038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143116"/>
            <a:ext cx="5786478" cy="433985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785786" y="428604"/>
            <a:ext cx="7858180" cy="171451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ÚČASTNÍME SE SOUTĚŽÍ S PŘÍRODOVĚDNÝM ZAMĚŘENÍM</a:t>
            </a:r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2786082"/>
          </a:xfrm>
          <a:solidFill>
            <a:srgbClr val="FFFF00"/>
          </a:solidFill>
          <a:ln>
            <a:solidFill>
              <a:srgbClr val="FFFF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PŘIPOJILI JSME SE I K </a:t>
            </a:r>
            <a:r>
              <a:rPr lang="cs-CZ" b="1" u="sng" dirty="0" smtClean="0">
                <a:solidFill>
                  <a:srgbClr val="FF0000"/>
                </a:solidFill>
              </a:rPr>
              <a:t>MEZINÁRODNÍ EKOLOGICKÉ KAMPANI LITTER LESS </a:t>
            </a:r>
            <a:r>
              <a:rPr lang="cs-CZ" b="1" dirty="0" smtClean="0">
                <a:solidFill>
                  <a:srgbClr val="7030A0"/>
                </a:solidFill>
              </a:rPr>
              <a:t>Když méně znamená více aneb Snižme množství odpadu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9" name="Zástupný symbol pro obsah 7" descr="kro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881637">
            <a:off x="428596" y="5286388"/>
            <a:ext cx="1300461" cy="1300461"/>
          </a:xfrm>
          <a:prstGeom prst="rect">
            <a:avLst/>
          </a:prstGeom>
        </p:spPr>
      </p:pic>
      <p:pic>
        <p:nvPicPr>
          <p:cNvPr id="10" name="Zástupný symbol pro obsah 7" descr="kro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333323">
            <a:off x="478390" y="3478794"/>
            <a:ext cx="1300461" cy="1300461"/>
          </a:xfrm>
          <a:prstGeom prst="rect">
            <a:avLst/>
          </a:prstGeom>
        </p:spPr>
      </p:pic>
      <p:pic>
        <p:nvPicPr>
          <p:cNvPr id="12" name="Zástupný symbol pro obsah 3" descr="zelená popelni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3911047"/>
            <a:ext cx="2460642" cy="2214578"/>
          </a:xfrm>
          <a:prstGeom prst="rect">
            <a:avLst/>
          </a:prstGeom>
        </p:spPr>
      </p:pic>
      <p:pic>
        <p:nvPicPr>
          <p:cNvPr id="13" name="Obrázek 12" descr="recykla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710" y="2214554"/>
            <a:ext cx="873131" cy="785818"/>
          </a:xfrm>
          <a:prstGeom prst="rect">
            <a:avLst/>
          </a:prstGeom>
        </p:spPr>
      </p:pic>
      <p:pic>
        <p:nvPicPr>
          <p:cNvPr id="14" name="Obrázek 13" descr="recykla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2285992"/>
            <a:ext cx="873131" cy="785818"/>
          </a:xfrm>
          <a:prstGeom prst="rect">
            <a:avLst/>
          </a:prstGeom>
        </p:spPr>
      </p:pic>
      <p:pic>
        <p:nvPicPr>
          <p:cNvPr id="8" name="Zástupný symbol pro obsah 7" descr="kro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333323">
            <a:off x="7579432" y="5050431"/>
            <a:ext cx="1300461" cy="1300461"/>
          </a:xfrm>
          <a:prstGeom prst="rect">
            <a:avLst/>
          </a:prstGeom>
        </p:spPr>
      </p:pic>
      <p:pic>
        <p:nvPicPr>
          <p:cNvPr id="11" name="Zástupný symbol pro obsah 7" descr="kro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333323">
            <a:off x="7579431" y="3478795"/>
            <a:ext cx="1300461" cy="13004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Tm="4000">
        <p:dissolve/>
      </p:transition>
    </mc:Choice>
    <mc:Fallback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706</TotalTime>
  <Words>159</Words>
  <Application>Microsoft Office PowerPoint</Application>
  <PresentationFormat>Předvádění na obrazovce (4:3)</PresentationFormat>
  <Paragraphs>40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JSME ZAPOJENI DO MEZINÁRODNÍHO PROGRAMU  EKOŠKOLA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V RÁMCI EVVO USILUJEME O</vt:lpstr>
      <vt:lpstr>SNAŽÍME SE O  ZLEPŠENÍ PROSTŘEDÍ ŠKOLY</vt:lpstr>
      <vt:lpstr>POŘÁDÁME SBÍRKU NA PODPORU ZVÍŘAT V ZOO ČI ÚTULKU</vt:lpstr>
      <vt:lpstr>Snímek 18</vt:lpstr>
      <vt:lpstr>JSME ZAPOJENI DO  CELOSTÁTNÍHO PROJEKTU </vt:lpstr>
      <vt:lpstr>V RÁMCI EVVO NAVŠTĚVUJEME VZDĚLÁVACÍ PROGRAMY</vt:lpstr>
      <vt:lpstr>Snímek 21</vt:lpstr>
      <vt:lpstr>Snímek 22</vt:lpstr>
      <vt:lpstr>Snímek 23</vt:lpstr>
      <vt:lpstr>Snímek 24</vt:lpstr>
      <vt:lpstr>PŘIPOJILI JSME SE I K MEZINÁRODNÍ EKOLOGICKÉ KAMPANI LITTER LESS Když méně znamená více aneb Snižme množství odpadu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GEN.PÍKY 13 A</dc:title>
  <dc:creator>Libor</dc:creator>
  <cp:lastModifiedBy>Libor</cp:lastModifiedBy>
  <cp:revision>82</cp:revision>
  <dcterms:created xsi:type="dcterms:W3CDTF">2014-11-12T15:49:19Z</dcterms:created>
  <dcterms:modified xsi:type="dcterms:W3CDTF">2015-01-25T18:27:16Z</dcterms:modified>
</cp:coreProperties>
</file>